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75" r:id="rId4"/>
    <p:sldId id="290" r:id="rId5"/>
    <p:sldId id="276" r:id="rId6"/>
    <p:sldId id="277" r:id="rId7"/>
    <p:sldId id="289" r:id="rId8"/>
    <p:sldId id="259" r:id="rId9"/>
    <p:sldId id="280" r:id="rId10"/>
    <p:sldId id="281" r:id="rId11"/>
    <p:sldId id="282" r:id="rId12"/>
    <p:sldId id="273" r:id="rId13"/>
    <p:sldId id="257" r:id="rId14"/>
    <p:sldId id="258" r:id="rId15"/>
    <p:sldId id="260" r:id="rId16"/>
    <p:sldId id="29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FF00"/>
    <a:srgbClr val="990033"/>
    <a:srgbClr val="80808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F8516C9-B027-4AD4-92A7-5E4B453125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4B708-BFBE-441B-8160-FD59986803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E5E80-03CA-440A-BF01-C01E8D46A5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004F5-7945-44D7-86D5-08DB505361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3FA37CC-0C1F-4C38-89E9-2AEAB89BB3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B788A-E0FB-4B33-BC97-24DF5A7A1A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Овал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89313F4-487C-49F7-8984-8EAEBD09FE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6FBB6-B0DC-4A45-A21D-1C387F4455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7B5F29-8D92-43E2-8AFA-07D1C0CEA4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CE471F4-7D05-459A-8329-2799806E75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BEFA4-3F39-45E3-BC72-BE1F378D57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D6D4902-BA42-46BD-BB9C-65BE30DB3F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781800" cy="1600200"/>
          </a:xfrm>
        </p:spPr>
        <p:txBody>
          <a:bodyPr/>
          <a:lstStyle/>
          <a:p>
            <a:r>
              <a:rPr lang="ru-RU" sz="3200" cap="none" spc="0" dirty="0">
                <a:solidFill>
                  <a:srgbClr val="0070C0"/>
                </a:solidFill>
                <a:ea typeface="+mj-ea"/>
                <a:cs typeface="+mj-cs"/>
              </a:rPr>
              <a:t>Комплексный учебный курс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981200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smtClean="0">
                <a:solidFill>
                  <a:srgbClr val="0070C0"/>
                </a:solidFill>
              </a:rPr>
              <a:t>«Основы религиозных культур </a:t>
            </a:r>
            <a:br>
              <a:rPr lang="ru-RU" sz="3200" b="1" dirty="0" smtClean="0">
                <a:solidFill>
                  <a:srgbClr val="0070C0"/>
                </a:solidFill>
              </a:rPr>
            </a:br>
            <a:r>
              <a:rPr lang="ru-RU" sz="3200" b="1" dirty="0" smtClean="0">
                <a:solidFill>
                  <a:srgbClr val="0070C0"/>
                </a:solidFill>
              </a:rPr>
              <a:t>и светской этики» (ОРКСЭ)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1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152400"/>
            <a:ext cx="8534400" cy="838199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Содержательная часть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81000" y="1371600"/>
            <a:ext cx="8503920" cy="4953000"/>
          </a:xfrm>
        </p:spPr>
        <p:txBody>
          <a:bodyPr/>
          <a:lstStyle/>
          <a:p>
            <a:pPr algn="just"/>
            <a:r>
              <a:rPr lang="ru-RU" sz="2000" b="1" dirty="0" smtClean="0"/>
              <a:t>Курс ОРКСЭ  носит светский характер - у всех модулей  единая методическая и методологическая основа.</a:t>
            </a:r>
          </a:p>
          <a:p>
            <a:pPr algn="just"/>
            <a:r>
              <a:rPr lang="ru-RU" sz="2000" b="1" dirty="0" smtClean="0"/>
              <a:t>Любой выбранный модуль позволит дать школьникам представление о многообразии и взаимопроникновении </a:t>
            </a:r>
            <a:r>
              <a:rPr lang="ru-RU" sz="2000" b="1" u="sng" dirty="0" smtClean="0">
                <a:solidFill>
                  <a:srgbClr val="7030A0"/>
                </a:solidFill>
              </a:rPr>
              <a:t>религиозной и светской КУЛЬТУР</a:t>
            </a:r>
            <a:r>
              <a:rPr lang="ru-RU" sz="2000" b="1" dirty="0" smtClean="0"/>
              <a:t>, предоставит возможность обсуждать нравственные вопросы и вопросы светской этики,  с опорой на те культурные особенности и традиции, которые для них представляют наибольший интерес. </a:t>
            </a:r>
          </a:p>
          <a:p>
            <a:pPr algn="just"/>
            <a:r>
              <a:rPr lang="ru-RU" sz="2000" b="1" dirty="0" smtClean="0"/>
              <a:t>У школьников формируются  представления </a:t>
            </a:r>
            <a:r>
              <a:rPr lang="ru-RU" sz="2000" b="1" u="sng" dirty="0" smtClean="0">
                <a:solidFill>
                  <a:srgbClr val="7030A0"/>
                </a:solidFill>
              </a:rPr>
              <a:t>о религии как о важнейшей составляющей мировой культуры</a:t>
            </a:r>
            <a:r>
              <a:rPr lang="ru-RU" sz="2000" b="1" dirty="0" smtClean="0"/>
              <a:t>, воспитывается терпимость, развиваются способности самоопределения, осознанного выбора мировоззрения. </a:t>
            </a:r>
          </a:p>
          <a:p>
            <a:pPr algn="just"/>
            <a:r>
              <a:rPr lang="ru-RU" sz="2000" b="1" dirty="0" smtClean="0"/>
              <a:t>В каждый модуль включены материалы по истории России и мира, литературе, музыке,  изобразительному искусству, фрагменты биографий известных людей. 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304800"/>
            <a:ext cx="8534400" cy="838200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70C0"/>
                </a:solidFill>
              </a:rPr>
              <a:t>Организационное и методическое обеспечение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600200"/>
            <a:ext cx="8503920" cy="4498848"/>
          </a:xfrm>
        </p:spPr>
        <p:txBody>
          <a:bodyPr/>
          <a:lstStyle/>
          <a:p>
            <a:r>
              <a:rPr lang="ru-RU" sz="2000" b="1" dirty="0" smtClean="0"/>
              <a:t>В настоящее время курс ОРКСЭ рассчитан на 4-й класс в количестве 34 часов(1 час в неделю)</a:t>
            </a:r>
          </a:p>
          <a:p>
            <a:pPr lvl="0"/>
            <a:r>
              <a:rPr lang="ru-RU" sz="2000" b="1" dirty="0" smtClean="0"/>
              <a:t>Учебный курс преподаётся специально обученными педагогами</a:t>
            </a:r>
          </a:p>
          <a:p>
            <a:pPr lvl="0"/>
            <a:r>
              <a:rPr lang="ru-RU" sz="2000" b="1" dirty="0" smtClean="0"/>
              <a:t>Формирование </a:t>
            </a:r>
            <a:r>
              <a:rPr lang="ru-RU" sz="2000" b="1" dirty="0" err="1" smtClean="0"/>
              <a:t>межклассных</a:t>
            </a:r>
            <a:r>
              <a:rPr lang="ru-RU" sz="2000" b="1" dirty="0" smtClean="0"/>
              <a:t> групп для обучения по модулю (в соответствии с выбором модуля для обучения)</a:t>
            </a:r>
            <a:endParaRPr lang="ru-RU" sz="2000" b="1" u="sng" dirty="0" smtClean="0">
              <a:solidFill>
                <a:srgbClr val="0070C0"/>
              </a:solidFill>
            </a:endParaRPr>
          </a:p>
          <a:p>
            <a:r>
              <a:rPr lang="ru-RU" sz="2000" b="1" dirty="0" smtClean="0"/>
              <a:t>Учебные пособия для школьников по курсу ОРКСЭ – это комплект из 6 книг, рассчитанных для обучения, </a:t>
            </a:r>
            <a:r>
              <a:rPr lang="ru-RU" sz="2000" b="1" dirty="0" err="1" smtClean="0"/>
              <a:t>мультимедийные</a:t>
            </a:r>
            <a:r>
              <a:rPr lang="ru-RU" sz="2000" b="1" dirty="0" smtClean="0"/>
              <a:t> интерактивные материалы</a:t>
            </a:r>
          </a:p>
          <a:p>
            <a:r>
              <a:rPr lang="ru-RU" sz="2000" b="1" dirty="0" smtClean="0"/>
              <a:t>Оценивание обучающихся  осуществляется в соответствии с   Положением о </a:t>
            </a:r>
            <a:r>
              <a:rPr lang="ru-RU" sz="2000" b="1" dirty="0" err="1" smtClean="0"/>
              <a:t>безотметочном</a:t>
            </a:r>
            <a:r>
              <a:rPr lang="ru-RU" sz="2000" b="1" dirty="0" smtClean="0"/>
              <a:t> оценивании достижений обучающихся по курсу ОРКСЭ, принятом в ГБОУ лицее 486</a:t>
            </a:r>
          </a:p>
          <a:p>
            <a:pPr>
              <a:buNone/>
            </a:pPr>
            <a:endParaRPr lang="ru-RU" sz="2400" b="1" dirty="0" smtClean="0"/>
          </a:p>
          <a:p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04800" y="228601"/>
            <a:ext cx="8534400" cy="533400"/>
          </a:xfrm>
          <a:prstGeom prst="rect">
            <a:avLst/>
          </a:prstGeom>
        </p:spPr>
        <p:txBody>
          <a:bodyPr anchor="b">
            <a:normAutofit fontScale="85000"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3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Ожидаемые результаты изучения</a:t>
            </a:r>
            <a:r>
              <a:rPr lang="ru-RU" sz="33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3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курса</a:t>
            </a:r>
            <a:endParaRPr lang="ru-RU" sz="33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Содержимое 10"/>
          <p:cNvSpPr txBox="1">
            <a:spLocks/>
          </p:cNvSpPr>
          <p:nvPr/>
        </p:nvSpPr>
        <p:spPr>
          <a:xfrm>
            <a:off x="152400" y="1447800"/>
            <a:ext cx="8839200" cy="5181601"/>
          </a:xfrm>
          <a:prstGeom prst="rect">
            <a:avLst/>
          </a:prstGeom>
          <a:ln>
            <a:prstDash val="solid"/>
          </a:ln>
        </p:spPr>
        <p:txBody>
          <a:bodyPr/>
          <a:lstStyle/>
          <a:p>
            <a:pPr marL="274320" indent="-274320" algn="just" fontAlgn="auto"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ru-RU" sz="2000" b="1" dirty="0">
                <a:latin typeface="+mn-lt"/>
              </a:rPr>
              <a:t>Г</a:t>
            </a:r>
            <a:r>
              <a:rPr lang="ru-RU" sz="2000" b="1" dirty="0" smtClean="0">
                <a:latin typeface="+mn-lt"/>
              </a:rPr>
              <a:t>отовность </a:t>
            </a:r>
            <a:r>
              <a:rPr lang="ru-RU" sz="2000" b="1" dirty="0">
                <a:latin typeface="+mn-lt"/>
              </a:rPr>
              <a:t>к нравственному самосовершенствованию, духовному </a:t>
            </a:r>
            <a:r>
              <a:rPr lang="ru-RU" sz="2000" b="1" dirty="0" smtClean="0">
                <a:latin typeface="+mn-lt"/>
              </a:rPr>
              <a:t>саморазвитию.</a:t>
            </a:r>
            <a:endParaRPr lang="ru-RU" sz="2000" b="1" dirty="0">
              <a:latin typeface="+mn-lt"/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ru-RU" sz="2000" b="1" dirty="0">
                <a:latin typeface="+mn-lt"/>
              </a:rPr>
              <a:t>З</a:t>
            </a:r>
            <a:r>
              <a:rPr lang="ru-RU" sz="2000" b="1" dirty="0" smtClean="0">
                <a:latin typeface="+mn-lt"/>
              </a:rPr>
              <a:t>накомство </a:t>
            </a:r>
            <a:r>
              <a:rPr lang="ru-RU" sz="2000" b="1" dirty="0">
                <a:latin typeface="+mn-lt"/>
              </a:rPr>
              <a:t>с основными нормами светской и религиозной морали, понимание их значения в выстраивании конструктивных отношений в семье и </a:t>
            </a:r>
            <a:r>
              <a:rPr lang="ru-RU" sz="2000" b="1" dirty="0" smtClean="0">
                <a:latin typeface="+mn-lt"/>
              </a:rPr>
              <a:t>обществе.</a:t>
            </a:r>
            <a:endParaRPr lang="ru-RU" sz="2000" b="1" dirty="0">
              <a:latin typeface="+mn-lt"/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ru-RU" sz="2000" b="1" dirty="0">
                <a:latin typeface="+mn-lt"/>
              </a:rPr>
              <a:t>Ф</a:t>
            </a:r>
            <a:r>
              <a:rPr lang="ru-RU" sz="2000" b="1" dirty="0" smtClean="0">
                <a:latin typeface="+mn-lt"/>
              </a:rPr>
              <a:t>ормирование </a:t>
            </a:r>
            <a:r>
              <a:rPr lang="ru-RU" sz="2000" b="1" dirty="0">
                <a:latin typeface="+mn-lt"/>
              </a:rPr>
              <a:t>первоначальных представлений о светской этике, о традиционных религиях, их роли в культуре, истории и современности </a:t>
            </a:r>
            <a:r>
              <a:rPr lang="ru-RU" sz="2000" b="1" dirty="0" smtClean="0">
                <a:latin typeface="+mn-lt"/>
              </a:rPr>
              <a:t>России.</a:t>
            </a:r>
            <a:endParaRPr lang="ru-RU" sz="2000" b="1" dirty="0">
              <a:latin typeface="+mn-lt"/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ru-RU" sz="2000" b="1" dirty="0">
                <a:latin typeface="+mn-lt"/>
              </a:rPr>
              <a:t>С</a:t>
            </a:r>
            <a:r>
              <a:rPr lang="ru-RU" sz="2000" b="1" dirty="0" smtClean="0">
                <a:latin typeface="+mn-lt"/>
              </a:rPr>
              <a:t>тановление </a:t>
            </a:r>
            <a:r>
              <a:rPr lang="ru-RU" sz="2000" b="1" dirty="0">
                <a:latin typeface="+mn-lt"/>
              </a:rPr>
              <a:t>внутренней установки личности поступать согласно своей совести; воспитание нравственности, основанной на свободе совести и вероисповедания, духовных  традициях народов </a:t>
            </a:r>
            <a:r>
              <a:rPr lang="ru-RU" sz="2000" b="1" dirty="0" smtClean="0">
                <a:latin typeface="+mn-lt"/>
              </a:rPr>
              <a:t>России.</a:t>
            </a:r>
            <a:endParaRPr lang="ru-RU" sz="2000" b="1" dirty="0">
              <a:latin typeface="+mn-lt"/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ru-RU" sz="2000" b="1" dirty="0">
                <a:latin typeface="+mn-lt"/>
              </a:rPr>
              <a:t>О</a:t>
            </a:r>
            <a:r>
              <a:rPr lang="ru-RU" sz="2000" b="1" dirty="0" smtClean="0">
                <a:latin typeface="+mn-lt"/>
              </a:rPr>
              <a:t>сознание </a:t>
            </a:r>
            <a:r>
              <a:rPr lang="ru-RU" sz="2000" b="1" dirty="0">
                <a:latin typeface="+mn-lt"/>
              </a:rPr>
              <a:t>ценности человеческой </a:t>
            </a:r>
            <a:r>
              <a:rPr lang="ru-RU" sz="2000" b="1" dirty="0" smtClean="0">
                <a:latin typeface="+mn-lt"/>
              </a:rPr>
              <a:t>жизни. </a:t>
            </a:r>
            <a:endParaRPr lang="ru-RU" sz="2000" b="1" dirty="0">
              <a:latin typeface="+mn-lt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endParaRPr lang="ru-RU" sz="1400" dirty="0">
              <a:latin typeface="+mn-lt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endParaRPr lang="ru-RU" sz="27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>
                <a:solidFill>
                  <a:srgbClr val="0070C0"/>
                </a:solidFill>
              </a:rPr>
              <a:t>Культурологический принцип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000" b="1" dirty="0" smtClean="0"/>
              <a:t>Курс является культурологическим и</a:t>
            </a:r>
          </a:p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000" b="1" dirty="0" smtClean="0"/>
              <a:t>направлен на развитие у школьников  4-х классов представлений о нравственных идеалах и ценностях, составляющих </a:t>
            </a:r>
            <a:r>
              <a:rPr lang="ru-RU" sz="3000" b="1" u="sng" dirty="0" smtClean="0">
                <a:solidFill>
                  <a:srgbClr val="7030A0"/>
                </a:solidFill>
              </a:rPr>
              <a:t>основу религиозных и светских традиций многонациональной культуры России</a:t>
            </a:r>
            <a:r>
              <a:rPr lang="ru-RU" sz="3000" b="1" dirty="0" smtClean="0"/>
              <a:t>,</a:t>
            </a:r>
            <a:r>
              <a:rPr lang="ru-RU" sz="3000" dirty="0" smtClean="0"/>
              <a:t> </a:t>
            </a:r>
            <a:r>
              <a:rPr lang="ru-RU" sz="3000" b="1" dirty="0" smtClean="0"/>
              <a:t>на понимание их значения в жизни современного общества, а также своей сопричастности к ним. 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60375"/>
            <a:ext cx="8534400" cy="7588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C00000"/>
                </a:solidFill>
              </a:rPr>
              <a:t> </a:t>
            </a:r>
            <a:r>
              <a:rPr lang="ru-RU" sz="3600" b="1" dirty="0" smtClean="0">
                <a:solidFill>
                  <a:srgbClr val="0070C0"/>
                </a:solidFill>
              </a:rPr>
              <a:t>Основы</a:t>
            </a:r>
            <a:br>
              <a:rPr lang="ru-RU" sz="3600" b="1" dirty="0" smtClean="0">
                <a:solidFill>
                  <a:srgbClr val="0070C0"/>
                </a:solidFill>
              </a:rPr>
            </a:br>
            <a:r>
              <a:rPr lang="ru-RU" sz="3600" b="1" dirty="0" smtClean="0">
                <a:solidFill>
                  <a:srgbClr val="0070C0"/>
                </a:solidFill>
              </a:rPr>
              <a:t>культурологического подхода</a:t>
            </a:r>
            <a:r>
              <a:rPr lang="ru-RU" sz="4000" dirty="0" smtClean="0">
                <a:solidFill>
                  <a:srgbClr val="0070C0"/>
                </a:solidFill>
              </a:rPr>
              <a:t>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524000"/>
            <a:ext cx="8839200" cy="4983163"/>
          </a:xfrm>
        </p:spPr>
        <p:txBody>
          <a:bodyPr/>
          <a:lstStyle/>
          <a:p>
            <a:pPr algn="just" eaLnBrk="1" hangingPunct="1">
              <a:buFontTx/>
              <a:buChar char="-"/>
            </a:pPr>
            <a:r>
              <a:rPr lang="ru-RU" sz="2800" b="1" dirty="0" smtClean="0"/>
              <a:t>формирование культурологической компетентности учащихся;</a:t>
            </a:r>
          </a:p>
          <a:p>
            <a:pPr algn="just" eaLnBrk="1" hangingPunct="1">
              <a:buFontTx/>
              <a:buChar char="-"/>
            </a:pPr>
            <a:r>
              <a:rPr lang="ru-RU" sz="2800" b="1" dirty="0" smtClean="0"/>
              <a:t>отсутствие позиции </a:t>
            </a:r>
            <a:r>
              <a:rPr lang="ru-RU" sz="2800" b="1" dirty="0" err="1" smtClean="0"/>
              <a:t>катехизации</a:t>
            </a:r>
            <a:r>
              <a:rPr lang="ru-RU" sz="2800" b="1" dirty="0" smtClean="0"/>
              <a:t>;</a:t>
            </a:r>
          </a:p>
          <a:p>
            <a:pPr algn="just" eaLnBrk="1" hangingPunct="1">
              <a:buFontTx/>
              <a:buChar char="-"/>
            </a:pPr>
            <a:r>
              <a:rPr lang="ru-RU" sz="2800" b="1" dirty="0" smtClean="0"/>
              <a:t>отсутствие доминирующих позиций какой-либо традиции (культуры) перед другими;</a:t>
            </a:r>
          </a:p>
          <a:p>
            <a:pPr algn="just" eaLnBrk="1" hangingPunct="1">
              <a:buFontTx/>
              <a:buChar char="-"/>
            </a:pPr>
            <a:r>
              <a:rPr lang="ru-RU" sz="2800" b="1" dirty="0" smtClean="0"/>
              <a:t>воспитательный характер;</a:t>
            </a:r>
          </a:p>
          <a:p>
            <a:pPr algn="just" eaLnBrk="1" hangingPunct="1">
              <a:buFontTx/>
              <a:buChar char="-"/>
            </a:pPr>
            <a:r>
              <a:rPr lang="ru-RU" sz="2800" b="1" dirty="0" smtClean="0"/>
              <a:t>минимизация конфликтных факторов;</a:t>
            </a:r>
          </a:p>
          <a:p>
            <a:pPr algn="just" eaLnBrk="1" hangingPunct="1">
              <a:buFontTx/>
              <a:buChar char="-"/>
            </a:pPr>
            <a:r>
              <a:rPr lang="ru-RU" sz="2800" b="1" dirty="0" smtClean="0"/>
              <a:t>формирование поликультурной компетентности.</a:t>
            </a:r>
          </a:p>
          <a:p>
            <a:pPr eaLnBrk="1" hangingPunct="1">
              <a:buFontTx/>
              <a:buChar char="-"/>
            </a:pPr>
            <a:endParaRPr lang="ru-RU" sz="24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Char char="-"/>
            </a:pPr>
            <a:endParaRPr lang="ru-RU" sz="24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Char char="-"/>
            </a:pPr>
            <a:endParaRPr lang="ru-RU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152400" y="381000"/>
            <a:ext cx="8839200" cy="62484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b="1" dirty="0" smtClean="0">
                <a:solidFill>
                  <a:srgbClr val="0070C0"/>
                </a:solidFill>
              </a:rPr>
              <a:t>СТРУКТУРА КУРСА ОРКСЭ, 4 класс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b="1" dirty="0" smtClean="0">
                <a:solidFill>
                  <a:srgbClr val="0070C0"/>
                </a:solidFill>
              </a:rPr>
              <a:t>(тематические блоки)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ru-RU" b="1" i="1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ClrTx/>
              <a:buNone/>
            </a:pPr>
            <a:r>
              <a:rPr lang="ru-RU" sz="3200" b="1" dirty="0" smtClean="0">
                <a:solidFill>
                  <a:srgbClr val="7030A0"/>
                </a:solidFill>
              </a:rPr>
              <a:t>Блок 1 </a:t>
            </a:r>
            <a:r>
              <a:rPr lang="ru-RU" sz="3200" b="1" dirty="0" smtClean="0"/>
              <a:t>(общий для всех модулей). Введение. Духовные ценности и нравственные идеалы в жизни человека и общества.</a:t>
            </a:r>
          </a:p>
          <a:p>
            <a:pPr eaLnBrk="1" hangingPunct="1">
              <a:lnSpc>
                <a:spcPct val="80000"/>
              </a:lnSpc>
              <a:buClrTx/>
              <a:buNone/>
            </a:pPr>
            <a:r>
              <a:rPr lang="ru-RU" sz="3200" b="1" dirty="0" smtClean="0">
                <a:solidFill>
                  <a:srgbClr val="7030A0"/>
                </a:solidFill>
              </a:rPr>
              <a:t>Блок 2,3</a:t>
            </a:r>
            <a:r>
              <a:rPr lang="ru-RU" sz="3200" b="1" dirty="0" smtClean="0"/>
              <a:t>. Основы религиозных культур и светской этики, религиозные направления</a:t>
            </a:r>
          </a:p>
          <a:p>
            <a:pPr eaLnBrk="1" hangingPunct="1">
              <a:lnSpc>
                <a:spcPct val="80000"/>
              </a:lnSpc>
            </a:pPr>
            <a:endParaRPr lang="ru-RU" sz="3200" b="1" i="1" dirty="0" smtClean="0"/>
          </a:p>
          <a:p>
            <a:pPr eaLnBrk="1" hangingPunct="1">
              <a:lnSpc>
                <a:spcPct val="80000"/>
              </a:lnSpc>
              <a:buClrTx/>
              <a:buNone/>
            </a:pPr>
            <a:r>
              <a:rPr lang="ru-RU" sz="3200" b="1" dirty="0" smtClean="0">
                <a:solidFill>
                  <a:srgbClr val="7030A0"/>
                </a:solidFill>
              </a:rPr>
              <a:t>Блок 4</a:t>
            </a:r>
            <a:r>
              <a:rPr lang="ru-RU" sz="3200" b="1" dirty="0" smtClean="0"/>
              <a:t> (общий для всех модулей). Духовные традиции многонационального народа России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99060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Основы духовно-нравственной культуры народов России  (ОДНКНР)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ОДНКНР- </a:t>
            </a:r>
            <a:r>
              <a:rPr lang="ru-RU" dirty="0"/>
              <a:t>логическое продолжение </a:t>
            </a:r>
            <a:r>
              <a:rPr lang="ru-RU" dirty="0" smtClean="0"/>
              <a:t>учебного курса ОРКСЭ, реализуемое  в 5-6 классах основной школы.</a:t>
            </a:r>
          </a:p>
          <a:p>
            <a:r>
              <a:rPr lang="ru-RU" b="1" dirty="0" smtClean="0"/>
              <a:t>ОДНКНР</a:t>
            </a:r>
            <a:r>
              <a:rPr lang="ru-RU" dirty="0" smtClean="0"/>
              <a:t>-учебная </a:t>
            </a:r>
            <a:r>
              <a:rPr lang="ru-RU" dirty="0"/>
              <a:t>дисциплина, входящая в обязательную общеобразовательную программу с 1 сентября 2015 </a:t>
            </a:r>
            <a:r>
              <a:rPr lang="ru-RU" dirty="0" smtClean="0"/>
              <a:t>года</a:t>
            </a:r>
            <a:r>
              <a:rPr lang="ru-RU" dirty="0"/>
              <a:t>.</a:t>
            </a:r>
          </a:p>
          <a:p>
            <a:r>
              <a:rPr lang="ru-RU" b="1" dirty="0"/>
              <a:t>Цель курса</a:t>
            </a:r>
            <a:r>
              <a:rPr lang="ru-RU" dirty="0"/>
              <a:t> — духовно-нравственное развитие обучающихся в духе общероссийской гражданской идентичности на основе традиционных российских духовно-нравственных ценностей.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21360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066800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rgbClr val="0070C0"/>
                </a:solidFill>
              </a:rPr>
              <a:t>Правовые основы преподавания ОРКСЭ</a:t>
            </a:r>
            <a:endParaRPr lang="ru-RU" b="1" dirty="0" smtClean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20000"/>
          </a:bodyPr>
          <a:lstStyle/>
          <a:p>
            <a:pPr marL="0" indent="0" algn="just" eaLnBrk="1" fontAlgn="auto" hangingPunct="1">
              <a:spcBef>
                <a:spcPts val="0"/>
              </a:spcBef>
              <a:spcAft>
                <a:spcPts val="1800"/>
              </a:spcAft>
              <a:buFont typeface="Wingdings 2"/>
              <a:buNone/>
              <a:defRPr/>
            </a:pPr>
            <a:r>
              <a:rPr lang="ru-RU" sz="2800" b="1" dirty="0" smtClean="0"/>
              <a:t>Преподавание основ религиозных культур и светской этики в государственных и муниципальных образовательных   учреждениях осуществляется в полном соответствии с нормами законодательства  Российской Федерации: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1800"/>
              </a:spcAft>
              <a:buFont typeface="Wingdings 2"/>
              <a:buChar char=""/>
              <a:defRPr/>
            </a:pPr>
            <a:r>
              <a:rPr lang="ru-RU" sz="2800" b="1" dirty="0" smtClean="0"/>
              <a:t>Конституцией РФ (ст. 13, 14)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1800"/>
              </a:spcAft>
              <a:buFont typeface="Wingdings 2"/>
              <a:buChar char=""/>
              <a:defRPr/>
            </a:pPr>
            <a:r>
              <a:rPr lang="ru-RU" sz="2800" b="1" dirty="0" smtClean="0"/>
              <a:t>Законами РФ «Об образовании в РФ», «Об основных гарантиях прав ребенка в Российской Федерации», «О свободе совести и религиозных объединениях»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307975"/>
            <a:ext cx="8534400" cy="835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70C0"/>
                </a:solidFill>
              </a:rPr>
              <a:t>Нормативные основы разработки учебного курса  ОРКСЭ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1624" y="1920875"/>
            <a:ext cx="8689975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ru-RU" sz="2400" b="1" dirty="0" smtClean="0">
                <a:latin typeface="+mn-lt"/>
              </a:rPr>
              <a:t>Распоряжение Правительства Российской Федерации от 28 января 2012 г. № 84-р</a:t>
            </a:r>
          </a:p>
          <a:p>
            <a:pPr indent="45720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ru-RU" sz="2400" b="1" dirty="0">
                <a:latin typeface="+mn-lt"/>
              </a:rPr>
              <a:t>Письмо </a:t>
            </a:r>
            <a:r>
              <a:rPr lang="ru-RU" sz="2400" b="1" dirty="0" smtClean="0">
                <a:latin typeface="+mn-lt"/>
              </a:rPr>
              <a:t>Министерства образования и науки </a:t>
            </a:r>
            <a:r>
              <a:rPr lang="ru-RU" sz="2400" b="1" dirty="0" smtClean="0">
                <a:latin typeface="+mn-lt"/>
              </a:rPr>
              <a:t>Российской Федерации </a:t>
            </a:r>
            <a:r>
              <a:rPr lang="ru-RU" sz="2400" b="1" dirty="0">
                <a:latin typeface="+mn-lt"/>
              </a:rPr>
              <a:t>от 22.08.2012 г. № 08−250 «О введении учебного курса ОРКСЭ</a:t>
            </a:r>
            <a:r>
              <a:rPr lang="ru-RU" sz="2400" b="1" dirty="0" smtClean="0">
                <a:latin typeface="+mn-lt"/>
              </a:rPr>
              <a:t>»</a:t>
            </a:r>
          </a:p>
          <a:p>
            <a:pPr>
              <a:spcBef>
                <a:spcPts val="0"/>
              </a:spcBef>
              <a:defRPr/>
            </a:pPr>
            <a:r>
              <a:rPr lang="ru-RU" sz="2000" b="1" dirty="0" smtClean="0">
                <a:latin typeface="+mn-lt"/>
              </a:rPr>
              <a:t>(</a:t>
            </a:r>
            <a:r>
              <a:rPr lang="ru-RU" sz="2000" dirty="0" smtClean="0">
                <a:solidFill>
                  <a:prstClr val="black"/>
                </a:solidFill>
                <a:latin typeface="Georgia"/>
              </a:rPr>
              <a:t>вводится  в обязательную </a:t>
            </a:r>
            <a:r>
              <a:rPr lang="ru-RU" sz="2000" dirty="0">
                <a:solidFill>
                  <a:prstClr val="black"/>
                </a:solidFill>
                <a:latin typeface="Georgia"/>
              </a:rPr>
              <a:t>общеобразовательную программу </a:t>
            </a:r>
            <a:r>
              <a:rPr lang="ru-RU" sz="2000" dirty="0" smtClean="0">
                <a:solidFill>
                  <a:prstClr val="black"/>
                </a:solidFill>
                <a:latin typeface="Georgia"/>
              </a:rPr>
              <a:t>начального общего образования с </a:t>
            </a:r>
            <a:r>
              <a:rPr lang="ru-RU" sz="2000" dirty="0">
                <a:solidFill>
                  <a:prstClr val="black"/>
                </a:solidFill>
                <a:latin typeface="Georgia"/>
              </a:rPr>
              <a:t>1 сентября </a:t>
            </a:r>
            <a:r>
              <a:rPr lang="ru-RU" sz="2000" dirty="0" smtClean="0">
                <a:solidFill>
                  <a:prstClr val="black"/>
                </a:solidFill>
                <a:latin typeface="Georgia"/>
              </a:rPr>
              <a:t>2012 года)</a:t>
            </a:r>
            <a:endParaRPr lang="ru-RU" sz="2000" b="1" dirty="0">
              <a:latin typeface="+mn-lt"/>
            </a:endParaRPr>
          </a:p>
          <a:p>
            <a:pPr indent="45720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ru-RU" sz="2400" b="1" dirty="0" smtClean="0">
                <a:latin typeface="+mn-lt"/>
              </a:rPr>
              <a:t>ФГОС </a:t>
            </a:r>
            <a:r>
              <a:rPr lang="ru-RU" sz="2400" b="1" dirty="0">
                <a:latin typeface="+mn-lt"/>
              </a:rPr>
              <a:t>начального </a:t>
            </a:r>
            <a:r>
              <a:rPr lang="ru-RU" sz="2400" b="1" dirty="0" smtClean="0">
                <a:latin typeface="+mn-lt"/>
              </a:rPr>
              <a:t>и основного общего образования</a:t>
            </a:r>
            <a:endParaRPr lang="ru-RU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066800"/>
          </a:xfrm>
        </p:spPr>
        <p:txBody>
          <a:bodyPr/>
          <a:lstStyle/>
          <a:p>
            <a:r>
              <a:rPr lang="ru-RU" sz="2900" b="1" dirty="0" smtClean="0">
                <a:solidFill>
                  <a:srgbClr val="0070C0"/>
                </a:solidFill>
              </a:rPr>
              <a:t>Методические  </a:t>
            </a:r>
            <a:r>
              <a:rPr lang="ru-RU" sz="2900" b="1" dirty="0">
                <a:solidFill>
                  <a:srgbClr val="0070C0"/>
                </a:solidFill>
              </a:rPr>
              <a:t>основы </a:t>
            </a:r>
            <a:r>
              <a:rPr lang="ru-RU" sz="2900" b="1" dirty="0" smtClean="0">
                <a:solidFill>
                  <a:srgbClr val="0070C0"/>
                </a:solidFill>
              </a:rPr>
              <a:t>сопровождения выбора модуля учебного </a:t>
            </a:r>
            <a:r>
              <a:rPr lang="ru-RU" sz="2900" b="1" dirty="0">
                <a:solidFill>
                  <a:srgbClr val="0070C0"/>
                </a:solidFill>
              </a:rPr>
              <a:t>курса  ОРКСЭ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Письмо Министерства образования и науки от 31 марта 2015 № 08-461 «О направлении регламента выбора модуля курса ОРКСЭ» </a:t>
            </a: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3384811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>
                <a:solidFill>
                  <a:srgbClr val="0070C0"/>
                </a:solidFill>
              </a:rPr>
              <a:t>Цели курса ОРКСЭ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52400" y="1066801"/>
            <a:ext cx="8839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1" u="sng" dirty="0">
                <a:solidFill>
                  <a:srgbClr val="7030A0"/>
                </a:solidFill>
                <a:latin typeface="+mn-lt"/>
              </a:rPr>
              <a:t>Общая педагогическая цель </a:t>
            </a:r>
            <a:r>
              <a:rPr lang="ru-RU" sz="2400" b="1" dirty="0">
                <a:latin typeface="+mn-lt"/>
              </a:rPr>
              <a:t>– воспитание высоконравственного, творческого, компетентного гражданина России, принимающего судьбу Отечества как свою личную, осознающего ответственность за настоящее и будущее своей страны, укорененного в духовных и культурных традициях многонационального народа России (закреплена ФГОС).</a:t>
            </a:r>
          </a:p>
          <a:p>
            <a:pPr algn="just">
              <a:defRPr/>
            </a:pPr>
            <a:r>
              <a:rPr lang="ru-RU" sz="2400" b="1" u="sng" dirty="0">
                <a:solidFill>
                  <a:srgbClr val="7030A0"/>
                </a:solidFill>
                <a:latin typeface="+mn-lt"/>
              </a:rPr>
              <a:t>Цель </a:t>
            </a:r>
            <a:r>
              <a:rPr lang="ru-RU" sz="2400" b="1" u="sng" dirty="0" smtClean="0">
                <a:solidFill>
                  <a:srgbClr val="7030A0"/>
                </a:solidFill>
                <a:latin typeface="+mn-lt"/>
              </a:rPr>
              <a:t>изучения ОРКСЭ </a:t>
            </a:r>
            <a:r>
              <a:rPr lang="ru-RU" sz="2400" b="1" dirty="0">
                <a:latin typeface="+mn-lt"/>
              </a:rPr>
              <a:t>-  формирование у обучающегося мотивации </a:t>
            </a:r>
            <a:r>
              <a:rPr lang="ru-RU" sz="2400" b="1" i="1" u="sng" dirty="0">
                <a:latin typeface="+mn-lt"/>
              </a:rPr>
              <a:t>к осознанному нравственному поведению</a:t>
            </a:r>
            <a:r>
              <a:rPr lang="ru-RU" sz="2400" b="1" dirty="0">
                <a:latin typeface="+mn-lt"/>
              </a:rPr>
              <a:t>, основанному на знании и уважении культурных и религиозных традиций многонационального народа России, а также к диалогу с представителями других культур и мировоззрений.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>
                <a:solidFill>
                  <a:srgbClr val="0070C0"/>
                </a:solidFill>
              </a:rPr>
              <a:t>Задачи курса ОРКСЭ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52400" y="1219200"/>
            <a:ext cx="8839200" cy="5055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Bef>
                <a:spcPts val="100"/>
              </a:spcBef>
              <a:buFont typeface="Wingdings" pitchFamily="2" charset="2"/>
              <a:buChar char="Ø"/>
              <a:defRPr/>
            </a:pPr>
            <a:r>
              <a:rPr lang="ru-RU" sz="2000" b="1" dirty="0">
                <a:latin typeface="+mn-lt"/>
              </a:rPr>
              <a:t>знакомство обучающихся с основами православной, </a:t>
            </a:r>
            <a:r>
              <a:rPr lang="ru-RU" sz="2000" b="1" dirty="0" smtClean="0">
                <a:latin typeface="+mn-lt"/>
              </a:rPr>
              <a:t>исламской, </a:t>
            </a:r>
            <a:r>
              <a:rPr lang="ru-RU" sz="2000" b="1" dirty="0">
                <a:latin typeface="+mn-lt"/>
              </a:rPr>
              <a:t>буддийской, иудейской культур, основами </a:t>
            </a:r>
            <a:r>
              <a:rPr lang="ru-RU" sz="2000" b="1" dirty="0" smtClean="0">
                <a:latin typeface="+mn-lt"/>
              </a:rPr>
              <a:t> </a:t>
            </a:r>
            <a:r>
              <a:rPr lang="ru-RU" sz="2000" b="1" dirty="0">
                <a:latin typeface="+mn-lt"/>
              </a:rPr>
              <a:t>религиозных культур и светской этики; </a:t>
            </a:r>
          </a:p>
          <a:p>
            <a:pPr indent="457200" algn="just">
              <a:spcBef>
                <a:spcPts val="100"/>
              </a:spcBef>
              <a:buFont typeface="Wingdings" pitchFamily="2" charset="2"/>
              <a:buChar char="Ø"/>
              <a:defRPr/>
            </a:pPr>
            <a:r>
              <a:rPr lang="ru-RU" sz="2000" b="1" dirty="0">
                <a:latin typeface="+mn-lt"/>
              </a:rPr>
              <a:t>развитие представлений младшего подростка о значении нравственных норм и ценностей для достойной жизни личности, семьи, общества;</a:t>
            </a:r>
          </a:p>
          <a:p>
            <a:pPr indent="457200" algn="just">
              <a:spcBef>
                <a:spcPts val="100"/>
              </a:spcBef>
              <a:buFont typeface="Wingdings" pitchFamily="2" charset="2"/>
              <a:buChar char="Ø"/>
              <a:defRPr/>
            </a:pPr>
            <a:r>
              <a:rPr lang="ru-RU" sz="2000" b="1" dirty="0">
                <a:latin typeface="+mn-lt"/>
              </a:rPr>
              <a:t>обобщение знаний и представлений </a:t>
            </a:r>
            <a:r>
              <a:rPr lang="ru-RU" sz="2000" b="1" dirty="0">
                <a:solidFill>
                  <a:srgbClr val="7030A0"/>
                </a:solidFill>
                <a:latin typeface="+mn-lt"/>
              </a:rPr>
              <a:t>о духовной культуре и морали, </a:t>
            </a:r>
            <a:r>
              <a:rPr lang="ru-RU" sz="2000" b="1" dirty="0">
                <a:latin typeface="+mn-lt"/>
              </a:rPr>
              <a:t>полученных обучающимися в начальной школе, и формирование у них ценностно-смысловых мировоззренческих основ, обеспечивающих целостное восприятие отечественной истории и культуры при изучении гуманитарных предметов на ступени основной школы;</a:t>
            </a:r>
          </a:p>
          <a:p>
            <a:pPr indent="457200" algn="just">
              <a:spcBef>
                <a:spcPts val="100"/>
              </a:spcBef>
              <a:buFont typeface="Wingdings" pitchFamily="2" charset="2"/>
              <a:buChar char="Ø"/>
              <a:defRPr/>
            </a:pPr>
            <a:r>
              <a:rPr lang="ru-RU" sz="2000" b="1" dirty="0">
                <a:latin typeface="+mn-lt"/>
              </a:rPr>
              <a:t>развитие </a:t>
            </a:r>
            <a:r>
              <a:rPr lang="ru-RU" sz="2000" b="1" dirty="0">
                <a:solidFill>
                  <a:srgbClr val="7030A0"/>
                </a:solidFill>
                <a:latin typeface="+mn-lt"/>
              </a:rPr>
              <a:t>способностей обучающихся к общению </a:t>
            </a:r>
            <a:r>
              <a:rPr lang="ru-RU" sz="2000" b="1" dirty="0">
                <a:latin typeface="+mn-lt"/>
              </a:rPr>
              <a:t>в </a:t>
            </a:r>
            <a:r>
              <a:rPr lang="ru-RU" sz="2000" b="1" dirty="0" err="1">
                <a:latin typeface="+mn-lt"/>
              </a:rPr>
              <a:t>полиэтнической</a:t>
            </a:r>
            <a:r>
              <a:rPr lang="ru-RU" sz="2000" b="1" dirty="0">
                <a:latin typeface="+mn-lt"/>
              </a:rPr>
              <a:t> и </a:t>
            </a:r>
            <a:r>
              <a:rPr lang="ru-RU" sz="2000" b="1" dirty="0" err="1">
                <a:latin typeface="+mn-lt"/>
              </a:rPr>
              <a:t>многоконфессиональной</a:t>
            </a:r>
            <a:r>
              <a:rPr lang="ru-RU" sz="2000" b="1" dirty="0">
                <a:latin typeface="+mn-lt"/>
              </a:rPr>
              <a:t> среде на основе взаимного уважения и диалога во имя общественного мира и согласия.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70C0"/>
                </a:solidFill>
              </a:rPr>
              <a:t>Предметная область ОРКСЭ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000" b="1" dirty="0" smtClean="0"/>
              <a:t>Предметная </a:t>
            </a:r>
            <a:r>
              <a:rPr lang="ru-RU" sz="2000" b="1" dirty="0"/>
              <a:t>область ОРКСЭ направлена на формирование у обучающихся мотивации к осознанному нравственному поведению, основанному на знании и уважении культурных и религиозных традиций многонационального народа России, а также способности к ведению диалога с представителями других культур и мировоззрений. </a:t>
            </a:r>
            <a:endParaRPr lang="ru-RU" sz="2000" b="1" dirty="0" smtClean="0"/>
          </a:p>
          <a:p>
            <a:r>
              <a:rPr lang="ru-RU" sz="2000" b="1" dirty="0" smtClean="0"/>
              <a:t>Имеет </a:t>
            </a:r>
            <a:r>
              <a:rPr lang="ru-RU" sz="2000" b="1" dirty="0"/>
              <a:t>ярко выраженный воспитательный характер. Воспитывая детей мы задаем им цель жизни, и от того, какую цель мы предложим, такое и будет движение. </a:t>
            </a:r>
            <a:endParaRPr lang="ru-RU" sz="2000" b="1" dirty="0" smtClean="0"/>
          </a:p>
          <a:p>
            <a:r>
              <a:rPr lang="ru-RU" sz="2000" b="1" dirty="0" smtClean="0"/>
              <a:t>Опора </a:t>
            </a:r>
            <a:r>
              <a:rPr lang="ru-RU" sz="2000" b="1" dirty="0"/>
              <a:t>на помощь СЕМЬИ</a:t>
            </a:r>
          </a:p>
        </p:txBody>
      </p:sp>
    </p:spTree>
    <p:extLst>
      <p:ext uri="{BB962C8B-B14F-4D97-AF65-F5344CB8AC3E}">
        <p14:creationId xmlns:p14="http://schemas.microsoft.com/office/powerpoint/2010/main" val="3406431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10668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/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0070C0"/>
                </a:solidFill>
              </a:rPr>
              <a:t>Курс «Основы религиозных культур и светской этики</a:t>
            </a:r>
            <a:r>
              <a:rPr lang="ru-RU" sz="2400" b="1" dirty="0">
                <a:solidFill>
                  <a:srgbClr val="0070C0"/>
                </a:solidFill>
              </a:rPr>
              <a:t>» включает в себя 6 модулей: </a:t>
            </a:r>
            <a:br>
              <a:rPr lang="ru-RU" sz="2400" b="1" dirty="0">
                <a:solidFill>
                  <a:srgbClr val="0070C0"/>
                </a:solidFill>
              </a:rPr>
            </a:br>
            <a:endParaRPr lang="ru-RU" sz="2400" b="1" dirty="0" smtClean="0">
              <a:solidFill>
                <a:srgbClr val="0070C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/>
          </a:bodyPr>
          <a:lstStyle/>
          <a:p>
            <a:pPr marL="0" lvl="1" indent="0" eaLnBrk="1" fontAlgn="auto" hangingPunct="1">
              <a:spcAft>
                <a:spcPts val="0"/>
              </a:spcAft>
              <a:buClrTx/>
              <a:buNone/>
              <a:defRPr/>
            </a:pPr>
            <a:r>
              <a:rPr lang="ru-RU" sz="3600" b="1" dirty="0" smtClean="0">
                <a:solidFill>
                  <a:schemeClr val="tx1"/>
                </a:solidFill>
              </a:rPr>
              <a:t>1.Основы православной культуры.</a:t>
            </a:r>
          </a:p>
          <a:p>
            <a:pPr marL="0" lvl="1" indent="0" eaLnBrk="1" fontAlgn="auto" hangingPunct="1">
              <a:spcAft>
                <a:spcPts val="0"/>
              </a:spcAft>
              <a:buClrTx/>
              <a:buNone/>
              <a:defRPr/>
            </a:pPr>
            <a:r>
              <a:rPr lang="ru-RU" sz="3600" b="1" dirty="0" smtClean="0">
                <a:solidFill>
                  <a:schemeClr val="tx1"/>
                </a:solidFill>
              </a:rPr>
              <a:t>2.Основы исламской культуры.</a:t>
            </a:r>
          </a:p>
          <a:p>
            <a:pPr marL="0" lvl="1" indent="0" eaLnBrk="1" fontAlgn="auto" hangingPunct="1">
              <a:spcAft>
                <a:spcPts val="0"/>
              </a:spcAft>
              <a:buClrTx/>
              <a:buNone/>
              <a:defRPr/>
            </a:pPr>
            <a:r>
              <a:rPr lang="ru-RU" sz="3600" b="1" dirty="0" smtClean="0">
                <a:solidFill>
                  <a:schemeClr val="tx1"/>
                </a:solidFill>
              </a:rPr>
              <a:t>3.Основы буддийской культуры.</a:t>
            </a:r>
          </a:p>
          <a:p>
            <a:pPr marL="0" lvl="1" indent="0" eaLnBrk="1" fontAlgn="auto" hangingPunct="1">
              <a:spcAft>
                <a:spcPts val="0"/>
              </a:spcAft>
              <a:buClrTx/>
              <a:buNone/>
              <a:defRPr/>
            </a:pPr>
            <a:r>
              <a:rPr lang="ru-RU" sz="3600" b="1" dirty="0" smtClean="0">
                <a:solidFill>
                  <a:schemeClr val="tx1"/>
                </a:solidFill>
              </a:rPr>
              <a:t>4.Основы иудейской культуры.</a:t>
            </a:r>
          </a:p>
          <a:p>
            <a:pPr marL="0" lvl="1" indent="0" eaLnBrk="1" fontAlgn="auto" hangingPunct="1">
              <a:spcAft>
                <a:spcPts val="0"/>
              </a:spcAft>
              <a:buClrTx/>
              <a:buNone/>
              <a:defRPr/>
            </a:pPr>
            <a:r>
              <a:rPr lang="ru-RU" sz="3600" b="1" dirty="0" smtClean="0">
                <a:solidFill>
                  <a:schemeClr val="tx1"/>
                </a:solidFill>
              </a:rPr>
              <a:t>5.Основы  религиозных культур народов России.</a:t>
            </a:r>
          </a:p>
          <a:p>
            <a:pPr marL="0" lvl="1" indent="0" eaLnBrk="1" fontAlgn="auto" hangingPunct="1">
              <a:spcAft>
                <a:spcPts val="0"/>
              </a:spcAft>
              <a:buClrTx/>
              <a:buNone/>
              <a:defRPr/>
            </a:pPr>
            <a:r>
              <a:rPr lang="ru-RU" sz="3600" b="1" dirty="0" smtClean="0">
                <a:solidFill>
                  <a:schemeClr val="tx1"/>
                </a:solidFill>
              </a:rPr>
              <a:t>6.Основы светской этики.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>
              <a:solidFill>
                <a:srgbClr val="FF66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1"/>
            <a:ext cx="8534400" cy="609600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Основы понимания 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676400"/>
            <a:ext cx="8503920" cy="4422648"/>
          </a:xfrm>
        </p:spPr>
        <p:txBody>
          <a:bodyPr/>
          <a:lstStyle/>
          <a:p>
            <a:pPr lvl="0"/>
            <a:r>
              <a:rPr lang="ru-RU" sz="2400" b="1" dirty="0" smtClean="0"/>
              <a:t>обязательный минимум содержания образования по учебному курсу ОРКСЭ;</a:t>
            </a:r>
          </a:p>
          <a:p>
            <a:pPr lvl="0"/>
            <a:r>
              <a:rPr lang="ru-RU" sz="2400" b="1" dirty="0" smtClean="0"/>
              <a:t>требования к уровню подготовки;</a:t>
            </a:r>
          </a:p>
          <a:p>
            <a:pPr lvl="0"/>
            <a:r>
              <a:rPr lang="ru-RU" sz="2400" b="1" dirty="0" smtClean="0"/>
              <a:t>культурологический характер курса;</a:t>
            </a:r>
          </a:p>
          <a:p>
            <a:pPr lvl="0"/>
            <a:r>
              <a:rPr lang="ru-RU" sz="2400" b="1" i="1" dirty="0" err="1" smtClean="0">
                <a:solidFill>
                  <a:srgbClr val="7030A0"/>
                </a:solidFill>
              </a:rPr>
              <a:t>безотметочное</a:t>
            </a:r>
            <a:r>
              <a:rPr lang="ru-RU" sz="2400" b="1" i="1" dirty="0" smtClean="0">
                <a:solidFill>
                  <a:srgbClr val="7030A0"/>
                </a:solidFill>
              </a:rPr>
              <a:t> оценивание достижений обучающихся по курсу</a:t>
            </a:r>
            <a:r>
              <a:rPr lang="ru-RU" sz="2400" b="1" dirty="0" smtClean="0"/>
              <a:t>;</a:t>
            </a:r>
          </a:p>
          <a:p>
            <a:pPr lvl="0"/>
            <a:r>
              <a:rPr lang="ru-RU" sz="2400" b="1" dirty="0" smtClean="0"/>
              <a:t>пересечение всех 6-ти модулей по целям, задачам, темам, объединение обучающихся всего класса по отдельным темам разных модулей.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645</TotalTime>
  <Words>902</Words>
  <Application>Microsoft Office PowerPoint</Application>
  <PresentationFormat>Экран (4:3)</PresentationFormat>
  <Paragraphs>77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Georgia</vt:lpstr>
      <vt:lpstr>Wingdings</vt:lpstr>
      <vt:lpstr>Wingdings 2</vt:lpstr>
      <vt:lpstr>Официальная</vt:lpstr>
      <vt:lpstr>  «Основы религиозных культур  и светской этики» (ОРКСЭ)</vt:lpstr>
      <vt:lpstr>Правовые основы преподавания ОРКСЭ</vt:lpstr>
      <vt:lpstr>Нормативные основы разработки учебного курса  ОРКСЭ</vt:lpstr>
      <vt:lpstr>Методические  основы сопровождения выбора модуля учебного курса  ОРКСЭ</vt:lpstr>
      <vt:lpstr>Цели курса ОРКСЭ</vt:lpstr>
      <vt:lpstr>Задачи курса ОРКСЭ</vt:lpstr>
      <vt:lpstr>Предметная область ОРКСЭ</vt:lpstr>
      <vt:lpstr> Курс «Основы религиозных культур и светской этики» включает в себя 6 модулей:  </vt:lpstr>
      <vt:lpstr>Основы понимания </vt:lpstr>
      <vt:lpstr>Содержательная часть</vt:lpstr>
      <vt:lpstr>  Организационное и методическое обеспечение</vt:lpstr>
      <vt:lpstr>Презентация PowerPoint</vt:lpstr>
      <vt:lpstr>Культурологический принцип</vt:lpstr>
      <vt:lpstr> Основы культурологического подхода:</vt:lpstr>
      <vt:lpstr>Презентация PowerPoint</vt:lpstr>
      <vt:lpstr>Основы духовно-нравственной культуры народов России  (ОДНКНР)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Прудникова</dc:creator>
  <cp:lastModifiedBy>Прудникова Елена Геннадьевна</cp:lastModifiedBy>
  <cp:revision>73</cp:revision>
  <cp:lastPrinted>1601-01-01T00:00:00Z</cp:lastPrinted>
  <dcterms:created xsi:type="dcterms:W3CDTF">1601-01-01T00:00:00Z</dcterms:created>
  <dcterms:modified xsi:type="dcterms:W3CDTF">2025-02-19T11:22:46Z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